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990" r:id="rId3"/>
    <p:sldId id="326" r:id="rId4"/>
    <p:sldId id="995" r:id="rId5"/>
    <p:sldId id="976" r:id="rId6"/>
    <p:sldId id="977" r:id="rId7"/>
    <p:sldId id="978" r:id="rId8"/>
    <p:sldId id="979" r:id="rId9"/>
    <p:sldId id="980" r:id="rId10"/>
    <p:sldId id="981" r:id="rId11"/>
    <p:sldId id="982" r:id="rId12"/>
    <p:sldId id="996" r:id="rId13"/>
    <p:sldId id="998" r:id="rId14"/>
    <p:sldId id="999" r:id="rId15"/>
    <p:sldId id="983" r:id="rId16"/>
    <p:sldId id="984" r:id="rId17"/>
    <p:sldId id="985" r:id="rId18"/>
    <p:sldId id="1000" r:id="rId19"/>
    <p:sldId id="1001" r:id="rId20"/>
    <p:sldId id="725" r:id="rId21"/>
    <p:sldId id="538" r:id="rId22"/>
    <p:sldId id="377" r:id="rId23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/>
    <p:restoredTop sz="94254"/>
  </p:normalViewPr>
  <p:slideViewPr>
    <p:cSldViewPr showGuides="1">
      <p:cViewPr varScale="1">
        <p:scale>
          <a:sx n="70" d="100"/>
          <a:sy n="70" d="100"/>
        </p:scale>
        <p:origin x="438" y="66"/>
      </p:cViewPr>
      <p:guideLst>
        <p:guide orient="horz" pos="21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7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6718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324327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63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695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08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63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550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21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93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03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397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515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82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80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71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42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1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59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67</a:t>
            </a:r>
            <a:endParaRPr kumimoji="0" lang="en-A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843213" y="886460"/>
            <a:ext cx="4094391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Bluetooth Technology</a:t>
            </a:r>
            <a:endParaRPr lang="en-US" altLang="en-GB" sz="2400" dirty="0">
              <a:solidFill>
                <a:srgbClr val="0000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10"/>
            <a:ext cx="2030095" cy="2618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4"/>
          <p:cNvSpPr/>
          <p:nvPr/>
        </p:nvSpPr>
        <p:spPr>
          <a:xfrm>
            <a:off x="152400" y="143510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Bluetooth layers</a:t>
            </a:r>
          </a:p>
        </p:txBody>
      </p:sp>
      <p:pic>
        <p:nvPicPr>
          <p:cNvPr id="3174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057400"/>
            <a:ext cx="6227763" cy="314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4"/>
          <p:cNvSpPr/>
          <p:nvPr/>
        </p:nvSpPr>
        <p:spPr>
          <a:xfrm>
            <a:off x="152400" y="143510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 dirty="0">
                <a:latin typeface="Times-BoldItalic"/>
              </a:rPr>
              <a:t>L2CAP data packet format</a:t>
            </a:r>
          </a:p>
        </p:txBody>
      </p:sp>
      <p:pic>
        <p:nvPicPr>
          <p:cNvPr id="9318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8" y="2667000"/>
            <a:ext cx="7283450" cy="80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</a:t>
            </a: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L2CAP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89098" name="Rectangle 10"/>
          <p:cNvSpPr/>
          <p:nvPr/>
        </p:nvSpPr>
        <p:spPr>
          <a:xfrm>
            <a:off x="523425" y="1228725"/>
            <a:ext cx="7924800" cy="397031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IN" sz="2800" dirty="0" smtClean="0">
                <a:latin typeface="Times New Roman" panose="02020603050405020304" charset="0"/>
              </a:rPr>
              <a:t>The </a:t>
            </a:r>
            <a:r>
              <a:rPr lang="en-IN" sz="2800" dirty="0">
                <a:latin typeface="Times New Roman" panose="02020603050405020304" charset="0"/>
              </a:rPr>
              <a:t>L2CAP has specific duties: multiplexing, segmentation and reassembly, </a:t>
            </a:r>
            <a:r>
              <a:rPr lang="en-IN" sz="2800" dirty="0" smtClean="0">
                <a:latin typeface="Times New Roman" panose="02020603050405020304" charset="0"/>
              </a:rPr>
              <a:t>quality of </a:t>
            </a:r>
            <a:r>
              <a:rPr lang="en-IN" sz="2800" dirty="0">
                <a:latin typeface="Times New Roman" panose="02020603050405020304" charset="0"/>
              </a:rPr>
              <a:t>service (</a:t>
            </a:r>
            <a:r>
              <a:rPr lang="en-IN" sz="2800" dirty="0" err="1">
                <a:latin typeface="Times New Roman" panose="02020603050405020304" charset="0"/>
              </a:rPr>
              <a:t>QoS</a:t>
            </a:r>
            <a:r>
              <a:rPr lang="en-IN" sz="2800" dirty="0">
                <a:latin typeface="Times New Roman" panose="02020603050405020304" charset="0"/>
              </a:rPr>
              <a:t>), and group management</a:t>
            </a:r>
            <a:r>
              <a:rPr lang="en-IN" sz="2800" dirty="0" smtClean="0">
                <a:latin typeface="Times New Roman" panose="02020603050405020304" charset="0"/>
              </a:rPr>
              <a:t>.</a:t>
            </a:r>
          </a:p>
          <a:p>
            <a:endParaRPr lang="en-IN" sz="2800" dirty="0" smtClean="0">
              <a:latin typeface="Times New Roman" panose="02020603050405020304" charset="0"/>
            </a:endParaRPr>
          </a:p>
          <a:p>
            <a:r>
              <a:rPr lang="en-IN" sz="2800" b="1" dirty="0">
                <a:latin typeface="Times New Roman" panose="02020603050405020304" charset="0"/>
              </a:rPr>
              <a:t>Multiplexing</a:t>
            </a:r>
          </a:p>
          <a:p>
            <a:r>
              <a:rPr lang="en-IN" sz="2800" dirty="0">
                <a:latin typeface="Times New Roman" panose="02020603050405020304" charset="0"/>
              </a:rPr>
              <a:t>Accepts data from UL -frames -delivers </a:t>
            </a:r>
            <a:endParaRPr lang="en-IN" sz="2800" dirty="0" smtClean="0">
              <a:latin typeface="Times New Roman" panose="02020603050405020304" charset="0"/>
            </a:endParaRPr>
          </a:p>
          <a:p>
            <a:r>
              <a:rPr lang="en-IN" sz="2800" dirty="0" smtClean="0">
                <a:latin typeface="Times New Roman" panose="02020603050405020304" charset="0"/>
              </a:rPr>
              <a:t>Receiver site - accepts </a:t>
            </a:r>
            <a:r>
              <a:rPr lang="en-IN" sz="2800" dirty="0">
                <a:latin typeface="Times New Roman" panose="02020603050405020304" charset="0"/>
              </a:rPr>
              <a:t>a frame from the baseband </a:t>
            </a:r>
            <a:r>
              <a:rPr lang="en-IN" sz="2800" dirty="0" smtClean="0">
                <a:latin typeface="Times New Roman" panose="02020603050405020304" charset="0"/>
              </a:rPr>
              <a:t>layer -extracts </a:t>
            </a:r>
            <a:r>
              <a:rPr lang="en-IN" sz="2800" dirty="0">
                <a:latin typeface="Times New Roman" panose="02020603050405020304" charset="0"/>
              </a:rPr>
              <a:t>the </a:t>
            </a:r>
            <a:r>
              <a:rPr lang="en-IN" sz="2800" dirty="0" smtClean="0">
                <a:latin typeface="Times New Roman" panose="02020603050405020304" charset="0"/>
              </a:rPr>
              <a:t>data –delivers to  </a:t>
            </a:r>
            <a:r>
              <a:rPr lang="en-IN" sz="2800" dirty="0">
                <a:latin typeface="Times New Roman" panose="02020603050405020304" charset="0"/>
              </a:rPr>
              <a:t>appropriate protocol layer. </a:t>
            </a:r>
            <a:endParaRPr lang="en-IN" sz="2800" dirty="0" smtClean="0">
              <a:latin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</a:t>
            </a: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L2CAP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89098" name="Rectangle 10"/>
          <p:cNvSpPr/>
          <p:nvPr/>
        </p:nvSpPr>
        <p:spPr>
          <a:xfrm>
            <a:off x="523425" y="1228725"/>
            <a:ext cx="7924800" cy="44012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IN" sz="2800" b="1" i="1" dirty="0" smtClean="0">
                <a:latin typeface="Times-BoldItalic"/>
              </a:rPr>
              <a:t>Segmentation </a:t>
            </a:r>
            <a:r>
              <a:rPr lang="en-IN" sz="2800" b="1" i="1" dirty="0">
                <a:latin typeface="Times-BoldItalic"/>
              </a:rPr>
              <a:t>and Reassembly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Maximum </a:t>
            </a:r>
            <a:r>
              <a:rPr lang="en-IN" sz="2800" dirty="0">
                <a:latin typeface="Times New Roman" panose="02020603050405020304" charset="0"/>
              </a:rPr>
              <a:t>size of the payload field in the baseband layer is 2774 bits, or 343 bytes</a:t>
            </a:r>
            <a:r>
              <a:rPr lang="en-IN" sz="2800" dirty="0" smtClean="0">
                <a:latin typeface="Times New Roman" panose="020206030504050203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Size </a:t>
            </a:r>
            <a:r>
              <a:rPr lang="en-IN" sz="2800" dirty="0">
                <a:latin typeface="Times New Roman" panose="02020603050405020304" charset="0"/>
              </a:rPr>
              <a:t>of </a:t>
            </a:r>
            <a:r>
              <a:rPr lang="en-IN" sz="2800" dirty="0" smtClean="0">
                <a:latin typeface="Times New Roman" panose="02020603050405020304" charset="0"/>
              </a:rPr>
              <a:t>the packet - 339 bytes (excluding 4 bytes header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Need to send a </a:t>
            </a:r>
            <a:r>
              <a:rPr lang="en-IN" sz="2800" dirty="0">
                <a:latin typeface="Times New Roman" panose="02020603050405020304" charset="0"/>
              </a:rPr>
              <a:t>data packet that can be up to 65,535 bytes </a:t>
            </a:r>
            <a:endParaRPr lang="en-IN" sz="2800" dirty="0" smtClean="0">
              <a:latin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L2CAP </a:t>
            </a:r>
            <a:r>
              <a:rPr lang="en-IN" sz="2800" dirty="0">
                <a:latin typeface="Times New Roman" panose="02020603050405020304" charset="0"/>
              </a:rPr>
              <a:t>divides these large packets into segments </a:t>
            </a:r>
            <a:endParaRPr lang="en-IN" sz="2800" dirty="0" smtClean="0">
              <a:latin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L2CAP </a:t>
            </a:r>
            <a:r>
              <a:rPr lang="en-IN" sz="2800" dirty="0">
                <a:latin typeface="Times New Roman" panose="02020603050405020304" charset="0"/>
              </a:rPr>
              <a:t>segments the packets at the source and reassembles them at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227485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</a:t>
            </a: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L2CAP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89098" name="Rectangle 10"/>
          <p:cNvSpPr/>
          <p:nvPr/>
        </p:nvSpPr>
        <p:spPr>
          <a:xfrm>
            <a:off x="523425" y="1228725"/>
            <a:ext cx="7924800" cy="397031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IN" sz="2800" b="1" i="1" dirty="0" smtClean="0">
                <a:latin typeface="Times-BoldItalic"/>
              </a:rPr>
              <a:t>QOS</a:t>
            </a:r>
            <a:endParaRPr lang="en-IN" sz="2800" b="1" i="1" dirty="0">
              <a:latin typeface="Times-BoldItalic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Best effort service</a:t>
            </a:r>
          </a:p>
          <a:p>
            <a:r>
              <a:rPr lang="en-IN" sz="2800" b="1" i="1" dirty="0" smtClean="0">
                <a:latin typeface="Times-BoldItalic"/>
              </a:rPr>
              <a:t>Group Management</a:t>
            </a:r>
            <a:endParaRPr lang="en-IN" sz="2800" b="1" i="1" dirty="0">
              <a:latin typeface="Times-BoldItalic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Another </a:t>
            </a:r>
            <a:r>
              <a:rPr lang="en-IN" sz="2800" dirty="0">
                <a:latin typeface="Times New Roman" panose="02020603050405020304" charset="0"/>
              </a:rPr>
              <a:t>functionality </a:t>
            </a:r>
            <a:r>
              <a:rPr lang="en-IN" sz="2800" dirty="0" smtClean="0">
                <a:latin typeface="Times New Roman" panose="02020603050405020304" charset="0"/>
              </a:rPr>
              <a:t>-allow </a:t>
            </a:r>
            <a:r>
              <a:rPr lang="en-IN" sz="2800" dirty="0">
                <a:latin typeface="Times New Roman" panose="02020603050405020304" charset="0"/>
              </a:rPr>
              <a:t>devices to create a type of </a:t>
            </a:r>
            <a:r>
              <a:rPr lang="en-IN" sz="2800" dirty="0" smtClean="0">
                <a:latin typeface="Times New Roman" panose="02020603050405020304" charset="0"/>
              </a:rPr>
              <a:t>logical addressing </a:t>
            </a:r>
            <a:r>
              <a:rPr lang="en-IN" sz="2800" dirty="0">
                <a:latin typeface="Times New Roman" panose="02020603050405020304" charset="0"/>
              </a:rPr>
              <a:t>between themselves</a:t>
            </a:r>
            <a:r>
              <a:rPr lang="en-IN" sz="2800" dirty="0" smtClean="0">
                <a:latin typeface="Times New Roman" panose="020206030504050203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This </a:t>
            </a:r>
            <a:r>
              <a:rPr lang="en-IN" sz="2800" dirty="0">
                <a:latin typeface="Times New Roman" panose="02020603050405020304" charset="0"/>
              </a:rPr>
              <a:t>is similar to multicasting</a:t>
            </a:r>
            <a:r>
              <a:rPr lang="en-IN" sz="2800" dirty="0" smtClean="0">
                <a:latin typeface="Times New Roman" panose="020206030504050203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charset="0"/>
              </a:rPr>
              <a:t> </a:t>
            </a:r>
            <a:r>
              <a:rPr lang="en-IN" sz="2800" dirty="0">
                <a:latin typeface="Times New Roman" panose="02020603050405020304" charset="0"/>
              </a:rPr>
              <a:t>For example, </a:t>
            </a:r>
            <a:r>
              <a:rPr lang="en-IN" sz="2800" dirty="0" smtClean="0">
                <a:latin typeface="Times New Roman" panose="02020603050405020304" charset="0"/>
              </a:rPr>
              <a:t>two or </a:t>
            </a:r>
            <a:r>
              <a:rPr lang="en-IN" sz="2800" dirty="0">
                <a:latin typeface="Times New Roman" panose="02020603050405020304" charset="0"/>
              </a:rPr>
              <a:t>three secondary devices can be part of a multicast group to receive data from </a:t>
            </a:r>
            <a:r>
              <a:rPr lang="en-IN" sz="2800" dirty="0" smtClean="0">
                <a:latin typeface="Times New Roman" panose="02020603050405020304" charset="0"/>
              </a:rPr>
              <a:t>the primary</a:t>
            </a:r>
            <a:r>
              <a:rPr lang="en-IN" sz="2800" dirty="0">
                <a:latin typeface="Times New Roman" panose="020206030504050203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01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Single-secondary communication</a:t>
            </a:r>
          </a:p>
        </p:txBody>
      </p:sp>
      <p:pic>
        <p:nvPicPr>
          <p:cNvPr id="952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217738"/>
            <a:ext cx="7874000" cy="3236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3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581400"/>
            <a:ext cx="107950" cy="1101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581400"/>
            <a:ext cx="107950" cy="83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581400"/>
            <a:ext cx="107950" cy="109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6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581400"/>
            <a:ext cx="107950" cy="841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 dirty="0">
                <a:latin typeface="Times-BoldItalic"/>
              </a:rPr>
              <a:t>Multiple-secondary communication</a:t>
            </a:r>
          </a:p>
        </p:txBody>
      </p:sp>
      <p:pic>
        <p:nvPicPr>
          <p:cNvPr id="9728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7175"/>
            <a:ext cx="8066088" cy="442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87588"/>
            <a:ext cx="107950" cy="1103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2251075"/>
            <a:ext cx="107950" cy="842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0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2373313"/>
            <a:ext cx="103188" cy="2732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1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638" y="2357438"/>
            <a:ext cx="111125" cy="2366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>
                <a:latin typeface="Times-BoldItalic"/>
              </a:rPr>
              <a:t>Frame format types</a:t>
            </a: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8197850" cy="88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314575"/>
            <a:ext cx="4438650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88" y="3114675"/>
            <a:ext cx="4513262" cy="1296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688" y="4953000"/>
            <a:ext cx="2379662" cy="969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Radio Layer</a:t>
            </a:r>
            <a:br>
              <a:rPr lang="en-IN" b="1" i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dirty="0"/>
              <a:t>radio layer is roughly equivalent to the physical layer of the Internet model. </a:t>
            </a:r>
            <a:endParaRPr lang="en-IN" dirty="0" smtClean="0"/>
          </a:p>
          <a:p>
            <a:r>
              <a:rPr lang="en-IN" dirty="0" smtClean="0"/>
              <a:t>Bluetooth devices </a:t>
            </a:r>
            <a:r>
              <a:rPr lang="en-IN" dirty="0"/>
              <a:t>are low-power and have a range of 10 m.</a:t>
            </a:r>
          </a:p>
          <a:p>
            <a:pPr marL="0" indent="0">
              <a:buNone/>
            </a:pPr>
            <a:r>
              <a:rPr lang="en-IN" b="1" i="1" dirty="0"/>
              <a:t>Band</a:t>
            </a:r>
          </a:p>
          <a:p>
            <a:r>
              <a:rPr lang="en-IN" dirty="0"/>
              <a:t>Bluetooth uses a 2.4-GHz ISM band divided into 79 channels of 1 MHz each.</a:t>
            </a:r>
          </a:p>
          <a:p>
            <a:pPr marL="0" indent="0">
              <a:buNone/>
            </a:pPr>
            <a:r>
              <a:rPr lang="en-IN" b="1" i="1" dirty="0"/>
              <a:t>FHSS</a:t>
            </a:r>
          </a:p>
          <a:p>
            <a:r>
              <a:rPr lang="en-IN" dirty="0" smtClean="0"/>
              <a:t>Bluetooth hops </a:t>
            </a:r>
            <a:r>
              <a:rPr lang="en-IN" dirty="0"/>
              <a:t>1600 times per second, which means that each device changes its modulation </a:t>
            </a:r>
            <a:r>
              <a:rPr lang="en-IN" dirty="0" smtClean="0"/>
              <a:t>frequency 1600 </a:t>
            </a:r>
            <a:r>
              <a:rPr lang="en-IN" dirty="0"/>
              <a:t>times per second</a:t>
            </a:r>
            <a:r>
              <a:rPr lang="en-IN" dirty="0" smtClean="0"/>
              <a:t>.</a:t>
            </a:r>
          </a:p>
          <a:p>
            <a:r>
              <a:rPr lang="en-IN" dirty="0" smtClean="0"/>
              <a:t>A </a:t>
            </a:r>
            <a:r>
              <a:rPr lang="en-IN" dirty="0"/>
              <a:t>device uses a frequency for only 625 </a:t>
            </a:r>
            <a:r>
              <a:rPr lang="en-IN" dirty="0" err="1"/>
              <a:t>μs</a:t>
            </a:r>
            <a:r>
              <a:rPr lang="en-IN" dirty="0"/>
              <a:t> (1/1600 s</a:t>
            </a:r>
            <a:r>
              <a:rPr lang="en-IN" dirty="0" smtClean="0"/>
              <a:t>) before </a:t>
            </a:r>
            <a:r>
              <a:rPr lang="en-IN" dirty="0"/>
              <a:t>it hops to another frequency; the dwell time is 625 </a:t>
            </a:r>
            <a:r>
              <a:rPr lang="en-IN" dirty="0" err="1"/>
              <a:t>μs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93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Radio Layer</a:t>
            </a:r>
            <a:br>
              <a:rPr lang="en-IN" b="1" i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1" dirty="0" smtClean="0"/>
              <a:t>Modulation</a:t>
            </a:r>
            <a:endParaRPr lang="en-IN" b="1" i="1" dirty="0"/>
          </a:p>
          <a:p>
            <a:r>
              <a:rPr lang="en-IN" dirty="0" smtClean="0"/>
              <a:t>Bluetooth </a:t>
            </a:r>
            <a:r>
              <a:rPr lang="en-IN" dirty="0"/>
              <a:t>uses a sophisticated version of FSK, called</a:t>
            </a:r>
          </a:p>
          <a:p>
            <a:r>
              <a:rPr lang="en-IN" dirty="0"/>
              <a:t>GFSK (FSK with Gaussian bandwidth </a:t>
            </a:r>
            <a:r>
              <a:rPr lang="en-IN" dirty="0" smtClean="0"/>
              <a:t>filtering). </a:t>
            </a:r>
          </a:p>
          <a:p>
            <a:r>
              <a:rPr lang="en-IN" dirty="0" smtClean="0"/>
              <a:t>GFSK </a:t>
            </a:r>
            <a:r>
              <a:rPr lang="en-IN" dirty="0"/>
              <a:t>has a carrier frequency. Bit 1 is represented by a </a:t>
            </a:r>
            <a:r>
              <a:rPr lang="en-IN" dirty="0" smtClean="0"/>
              <a:t>frequency deviation </a:t>
            </a:r>
            <a:r>
              <a:rPr lang="en-IN" dirty="0"/>
              <a:t>above the carrier; bit 0 is represented by a frequency deviation below the carrier.</a:t>
            </a:r>
          </a:p>
          <a:p>
            <a:r>
              <a:rPr lang="en-IN" dirty="0"/>
              <a:t>The frequencies, in megahertz, are defined according to the following formula </a:t>
            </a:r>
            <a:r>
              <a:rPr lang="en-IN" dirty="0" smtClean="0"/>
              <a:t>for each </a:t>
            </a:r>
            <a:r>
              <a:rPr lang="en-IN" dirty="0"/>
              <a:t>channel</a:t>
            </a:r>
            <a:r>
              <a:rPr lang="en-IN" dirty="0" smtClean="0"/>
              <a:t>.</a:t>
            </a:r>
          </a:p>
          <a:p>
            <a:r>
              <a:rPr lang="en-IN" dirty="0"/>
              <a:t> </a:t>
            </a:r>
            <a:r>
              <a:rPr lang="en-IN" dirty="0" smtClean="0"/>
              <a:t>    F</a:t>
            </a:r>
            <a:r>
              <a:rPr lang="en-IN" baseline="-25000" dirty="0" smtClean="0"/>
              <a:t>c</a:t>
            </a:r>
            <a:r>
              <a:rPr lang="en-IN" dirty="0" smtClean="0"/>
              <a:t> = 2402 + n MHz , n = 0,1,2 3….,78</a:t>
            </a:r>
            <a:endParaRPr lang="en-IN" dirty="0"/>
          </a:p>
          <a:p>
            <a:r>
              <a:rPr lang="en-IN" dirty="0"/>
              <a:t>For example, the first channel uses carrier frequency 2402 MHz (2.402 </a:t>
            </a:r>
            <a:r>
              <a:rPr lang="en-IN" dirty="0" smtClean="0"/>
              <a:t>GHz)</a:t>
            </a:r>
            <a:endParaRPr lang="en-IN" dirty="0"/>
          </a:p>
          <a:p>
            <a:r>
              <a:rPr lang="en-IN" dirty="0"/>
              <a:t>second channel uses carrier frequency 2403 MHz (2.403 GHz).</a:t>
            </a:r>
          </a:p>
        </p:txBody>
      </p:sp>
    </p:spTree>
    <p:extLst>
      <p:ext uri="{BB962C8B-B14F-4D97-AF65-F5344CB8AC3E}">
        <p14:creationId xmlns:p14="http://schemas.microsoft.com/office/powerpoint/2010/main" val="248640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42780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>
              <a:buFont typeface="Arial" panose="020B0604020202020204" pitchFamily="34" charset="0"/>
            </a:pPr>
            <a:r>
              <a:rPr lang="en-US" sz="2800" b="1" dirty="0" smtClean="0">
                <a:latin typeface="Times-Roman"/>
              </a:rPr>
              <a:t>Bluetooth</a:t>
            </a:r>
          </a:p>
          <a:p>
            <a:pPr algn="just" eaLnBrk="0" hangingPunct="0">
              <a:buFont typeface="Arial" panose="020B0604020202020204" pitchFamily="34" charset="0"/>
            </a:pPr>
            <a:endParaRPr lang="en-US" sz="2800" b="1" dirty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Architecture</a:t>
            </a: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Bluetooth Layers</a:t>
            </a: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Single and Multiple Secondary Communication</a:t>
            </a: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Frame Format</a:t>
            </a: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Radio Layer</a:t>
            </a: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 smtClean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Your Understanding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en-IN" dirty="0" smtClean="0"/>
              <a:t>What is the basic unit of </a:t>
            </a:r>
            <a:r>
              <a:rPr lang="en-US" altLang="en-IN" dirty="0" err="1" smtClean="0"/>
              <a:t>bluetooth</a:t>
            </a:r>
            <a:endParaRPr lang="en-US" altLang="en-IN" dirty="0" smtClean="0"/>
          </a:p>
          <a:p>
            <a:pPr>
              <a:lnSpc>
                <a:spcPct val="200000"/>
              </a:lnSpc>
            </a:pPr>
            <a:r>
              <a:rPr lang="en-US" altLang="en-IN" dirty="0" smtClean="0"/>
              <a:t>Which flow control protocol is used in Bluetooth?</a:t>
            </a:r>
            <a:endParaRPr lang="en-US" alt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Explain the Bluetooth technology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483" y="2292350"/>
            <a:ext cx="7772400" cy="1362075"/>
          </a:xfrm>
        </p:spPr>
        <p:txBody>
          <a:bodyPr/>
          <a:lstStyle/>
          <a:p>
            <a:pPr algn="ctr"/>
            <a:r>
              <a:rPr lang="en-US">
                <a:sym typeface="+mn-ea"/>
              </a:rPr>
              <a:t>BLUETOOTH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2976245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BLUETOOTH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381000" y="1658938"/>
            <a:ext cx="8077200" cy="4832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-Roman"/>
              </a:rPr>
              <a:t>Bluetooth is a wireless LAN technology designed to connect devices of different functions when they are at a short distance from each other. </a:t>
            </a:r>
            <a:endParaRPr lang="en-IN" sz="2800" dirty="0" smtClean="0">
              <a:latin typeface="Times-Roman"/>
            </a:endParaRPr>
          </a:p>
          <a:p>
            <a:pPr algn="just" eaLnBrk="0" hangingPunct="0"/>
            <a:endParaRPr lang="en-IN" sz="2800" dirty="0" smtClean="0">
              <a:latin typeface="Times-Roman"/>
            </a:endParaRPr>
          </a:p>
          <a:p>
            <a:pPr algn="just" eaLnBrk="0" hangingPunct="0"/>
            <a:r>
              <a:rPr sz="2800" dirty="0" smtClean="0">
                <a:latin typeface="Times-Roman"/>
              </a:rPr>
              <a:t> </a:t>
            </a:r>
            <a:r>
              <a:rPr sz="2800" dirty="0">
                <a:latin typeface="Times-Roman"/>
              </a:rPr>
              <a:t>A Bluetooth LAN is an ad hoc network. </a:t>
            </a:r>
            <a:endParaRPr lang="en-IN" sz="2800" dirty="0" smtClean="0">
              <a:latin typeface="Times-Roman"/>
            </a:endParaRPr>
          </a:p>
          <a:p>
            <a:pPr algn="just" eaLnBrk="0" hangingPunct="0"/>
            <a:endParaRPr lang="en-IN" sz="2800" dirty="0">
              <a:latin typeface="Times-Roman"/>
            </a:endParaRPr>
          </a:p>
          <a:p>
            <a:pPr algn="just" eaLnBrk="0" hangingPunct="0"/>
            <a:r>
              <a:rPr sz="2800" dirty="0" smtClean="0">
                <a:latin typeface="Times-Roman"/>
              </a:rPr>
              <a:t>The </a:t>
            </a:r>
            <a:r>
              <a:rPr sz="2800" dirty="0">
                <a:latin typeface="Times-Roman"/>
              </a:rPr>
              <a:t>devices, sometimes called gadgets, find each other and make a network called a piconet. </a:t>
            </a:r>
            <a:endParaRPr lang="en-IN" sz="2800" dirty="0" smtClean="0">
              <a:latin typeface="Times-Roman"/>
            </a:endParaRPr>
          </a:p>
          <a:p>
            <a:pPr algn="just" eaLnBrk="0" hangingPunct="0"/>
            <a:endParaRPr lang="en-IN" sz="2800" dirty="0" smtClean="0">
              <a:latin typeface="Times-Roman"/>
            </a:endParaRPr>
          </a:p>
          <a:p>
            <a:pPr algn="just" eaLnBrk="0" hangingPunct="0"/>
            <a:r>
              <a:rPr lang="en-IN" sz="2800" dirty="0" smtClean="0">
                <a:latin typeface="Times-Roman"/>
              </a:rPr>
              <a:t>Bluetooth (IEEE 802.15) cannot be large</a:t>
            </a:r>
          </a:p>
          <a:p>
            <a:pPr algn="just" eaLnBrk="0" hangingPunct="0"/>
            <a:endParaRPr sz="2800" dirty="0">
              <a:latin typeface="Times-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47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48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49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50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51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952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2756535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Architecture</a:t>
            </a:r>
          </a:p>
        </p:txBody>
      </p:sp>
      <p:sp>
        <p:nvSpPr>
          <p:cNvPr id="82954" name="Rectangle 10"/>
          <p:cNvSpPr/>
          <p:nvPr/>
        </p:nvSpPr>
        <p:spPr>
          <a:xfrm>
            <a:off x="381000" y="1293813"/>
            <a:ext cx="7924800" cy="267765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 New Roman" panose="02020603050405020304" charset="0"/>
              </a:rPr>
              <a:t>Bluetooth defines two types of networks: piconet and scatternet. </a:t>
            </a:r>
            <a:endParaRPr lang="en-IN" sz="2800" dirty="0" smtClean="0">
              <a:latin typeface="Times New Roman" panose="02020603050405020304" charset="0"/>
            </a:endParaRPr>
          </a:p>
          <a:p>
            <a:pPr algn="just" eaLnBrk="0" hangingPunct="0"/>
            <a:endParaRPr lang="en-IN" sz="2800" dirty="0">
              <a:latin typeface="Times New Roman" panose="02020603050405020304" charset="0"/>
            </a:endParaRPr>
          </a:p>
          <a:p>
            <a:pPr algn="just" eaLnBrk="0" hangingPunct="0"/>
            <a:r>
              <a:rPr lang="en-IN" sz="2800" dirty="0" err="1" smtClean="0">
                <a:latin typeface="Times New Roman" panose="02020603050405020304" charset="0"/>
              </a:rPr>
              <a:t>Piconet</a:t>
            </a:r>
            <a:r>
              <a:rPr lang="en-IN" sz="2800" dirty="0" smtClean="0">
                <a:latin typeface="Times New Roman" panose="02020603050405020304" charset="0"/>
              </a:rPr>
              <a:t> - 8 stations</a:t>
            </a:r>
          </a:p>
          <a:p>
            <a:pPr algn="just" eaLnBrk="0" hangingPunct="0"/>
            <a:r>
              <a:rPr lang="en-IN" sz="2800" dirty="0" smtClean="0">
                <a:latin typeface="Times New Roman" panose="02020603050405020304" charset="0"/>
              </a:rPr>
              <a:t>Parked state </a:t>
            </a:r>
            <a:r>
              <a:rPr lang="en-IN" sz="2800" dirty="0">
                <a:latin typeface="Times New Roman" panose="02020603050405020304" charset="0"/>
              </a:rPr>
              <a:t>and active state</a:t>
            </a:r>
          </a:p>
          <a:p>
            <a:pPr algn="just" eaLnBrk="0" hangingPunct="0"/>
            <a:r>
              <a:rPr lang="en-IN" sz="2800" dirty="0">
                <a:latin typeface="Times New Roman" panose="02020603050405020304" charset="0"/>
              </a:rPr>
              <a:t>Device - 1 Mbps with a 2.4-GHz bandwidth</a:t>
            </a:r>
            <a:endParaRPr sz="2800" dirty="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 dirty="0">
                <a:latin typeface="Times-BoldItalic"/>
              </a:rPr>
              <a:t>Piconet</a:t>
            </a:r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6931025" cy="3779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Scatternet</a:t>
            </a:r>
          </a:p>
        </p:txBody>
      </p:sp>
      <p:pic>
        <p:nvPicPr>
          <p:cNvPr id="8704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8" y="2286000"/>
            <a:ext cx="8672512" cy="3435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909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6499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Bluetooth Layers</a:t>
            </a:r>
          </a:p>
        </p:txBody>
      </p:sp>
      <p:sp>
        <p:nvSpPr>
          <p:cNvPr id="89098" name="Rectangle 10"/>
          <p:cNvSpPr/>
          <p:nvPr/>
        </p:nvSpPr>
        <p:spPr>
          <a:xfrm>
            <a:off x="381000" y="1293813"/>
            <a:ext cx="7924800" cy="9541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 New Roman" panose="02020603050405020304" charset="0"/>
              </a:rPr>
              <a:t>Bluetooth uses several layers that do not exactly match those of the Internet </a:t>
            </a:r>
            <a:r>
              <a:rPr sz="2800" dirty="0" smtClean="0">
                <a:latin typeface="Times New Roman" panose="02020603050405020304" charset="0"/>
              </a:rPr>
              <a:t>model</a:t>
            </a:r>
            <a:endParaRPr sz="2800" dirty="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612</Words>
  <Application>Microsoft Office PowerPoint</Application>
  <PresentationFormat>On-screen Show (4:3)</PresentationFormat>
  <Paragraphs>104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宋体</vt:lpstr>
      <vt:lpstr>Arial</vt:lpstr>
      <vt:lpstr>Arial Black</vt:lpstr>
      <vt:lpstr>Tahoma</vt:lpstr>
      <vt:lpstr>Times</vt:lpstr>
      <vt:lpstr>Times New Roman</vt:lpstr>
      <vt:lpstr>Times-BoldItalic</vt:lpstr>
      <vt:lpstr>Times-Roman</vt:lpstr>
      <vt:lpstr>Verdana</vt:lpstr>
      <vt:lpstr>Wingdings</vt:lpstr>
      <vt:lpstr>1_Default Design</vt:lpstr>
      <vt:lpstr>PowerPoint Presentation</vt:lpstr>
      <vt:lpstr>PowerPoint Presentation</vt:lpstr>
      <vt:lpstr>PowerPoint Presentation</vt:lpstr>
      <vt:lpstr>BLUETOOTH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Radio Layer </vt:lpstr>
      <vt:lpstr>Radio Layer 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650</cp:revision>
  <dcterms:created xsi:type="dcterms:W3CDTF">2008-07-27T22:34:00Z</dcterms:created>
  <dcterms:modified xsi:type="dcterms:W3CDTF">2020-12-03T10:11:46Z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